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9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D8D9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652"/>
    <p:restoredTop sz="94626"/>
  </p:normalViewPr>
  <p:slideViewPr>
    <p:cSldViewPr snapToGrid="0" snapToObjects="1">
      <p:cViewPr varScale="1">
        <p:scale>
          <a:sx n="158" d="100"/>
          <a:sy n="158" d="100"/>
        </p:scale>
        <p:origin x="72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D83783-0D09-1141-BA6A-A9F0554BF4FA}" type="datetimeFigureOut">
              <a:rPr lang="en-US" smtClean="0"/>
              <a:t>1/21/20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BEB5FF5-43D8-D84A-9AC2-9E6D021AC0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493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8856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04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0376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559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52784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4974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8647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297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30006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427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4495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35C731-1CD8-AA47-BEC7-FE71711451B7}" type="datetimeFigureOut">
              <a:rPr lang="en-US" smtClean="0"/>
              <a:t>1/21/20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AF1CD4-F4ED-C44A-98DF-8356BE01299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1449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>
            <a:cxnSpLocks/>
          </p:cNvCxnSpPr>
          <p:nvPr/>
        </p:nvCxnSpPr>
        <p:spPr>
          <a:xfrm flipV="1">
            <a:off x="1661011" y="5046913"/>
            <a:ext cx="835528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cxnSpLocks/>
            <a:stCxn id="37" idx="6"/>
          </p:cNvCxnSpPr>
          <p:nvPr/>
        </p:nvCxnSpPr>
        <p:spPr>
          <a:xfrm flipV="1">
            <a:off x="3594543" y="4027505"/>
            <a:ext cx="6421755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78480C8-CE56-D64A-A159-6143EA5B663E}"/>
              </a:ext>
            </a:extLst>
          </p:cNvPr>
          <p:cNvCxnSpPr>
            <a:cxnSpLocks/>
            <a:stCxn id="43" idx="3"/>
          </p:cNvCxnSpPr>
          <p:nvPr/>
        </p:nvCxnSpPr>
        <p:spPr>
          <a:xfrm flipV="1">
            <a:off x="4940795" y="2004824"/>
            <a:ext cx="5075503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7363285" y="4424613"/>
            <a:ext cx="1871073" cy="622300"/>
          </a:xfrm>
          <a:prstGeom prst="rect">
            <a:avLst/>
          </a:prstGeom>
          <a:ln>
            <a:noFill/>
          </a:ln>
          <a:effectLst>
            <a:outerShdw blurRad="50800" dist="762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Mass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26360" t="11638" r="30529" b="10117"/>
          <a:stretch/>
        </p:blipFill>
        <p:spPr>
          <a:xfrm rot="16200000">
            <a:off x="8031630" y="5307366"/>
            <a:ext cx="534385" cy="136255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118458" y="6231463"/>
            <a:ext cx="23607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Force Generator</a:t>
            </a:r>
          </a:p>
        </p:txBody>
      </p:sp>
      <p:sp>
        <p:nvSpPr>
          <p:cNvPr id="7" name="Up Arrow 6"/>
          <p:cNvSpPr/>
          <p:nvPr/>
        </p:nvSpPr>
        <p:spPr>
          <a:xfrm>
            <a:off x="8188925" y="5366592"/>
            <a:ext cx="219939" cy="354860"/>
          </a:xfrm>
          <a:prstGeom prst="upArrow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14" name="Rectangle 13"/>
          <p:cNvSpPr/>
          <p:nvPr/>
        </p:nvSpPr>
        <p:spPr>
          <a:xfrm>
            <a:off x="7363285" y="3385063"/>
            <a:ext cx="1871073" cy="6223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bg1">
                    <a:lumMod val="95000"/>
                  </a:schemeClr>
                </a:solidFill>
              </a:rPr>
              <a:t>Mass</a:t>
            </a:r>
          </a:p>
        </p:txBody>
      </p:sp>
      <p:sp>
        <p:nvSpPr>
          <p:cNvPr id="18" name="Up Arrow 17"/>
          <p:cNvSpPr/>
          <p:nvPr/>
        </p:nvSpPr>
        <p:spPr>
          <a:xfrm>
            <a:off x="8163525" y="2700999"/>
            <a:ext cx="245339" cy="657481"/>
          </a:xfrm>
          <a:prstGeom prst="upArrow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000"/>
          </a:p>
        </p:txBody>
      </p:sp>
      <p:sp>
        <p:nvSpPr>
          <p:cNvPr id="19" name="TextBox 18"/>
          <p:cNvSpPr txBox="1"/>
          <p:nvPr/>
        </p:nvSpPr>
        <p:spPr>
          <a:xfrm>
            <a:off x="6410422" y="2962433"/>
            <a:ext cx="17409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Take Off Velocity</a:t>
            </a:r>
          </a:p>
        </p:txBody>
      </p:sp>
      <p:cxnSp>
        <p:nvCxnSpPr>
          <p:cNvPr id="21" name="Straight Arrow Connector 20"/>
          <p:cNvCxnSpPr>
            <a:cxnSpLocks/>
          </p:cNvCxnSpPr>
          <p:nvPr/>
        </p:nvCxnSpPr>
        <p:spPr>
          <a:xfrm>
            <a:off x="9602664" y="4027505"/>
            <a:ext cx="12178" cy="1005122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9614842" y="4327663"/>
            <a:ext cx="1836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Push Off Distance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729FDCB-D2D4-2E43-B856-7B6916A79C5A}"/>
              </a:ext>
            </a:extLst>
          </p:cNvPr>
          <p:cNvSpPr/>
          <p:nvPr/>
        </p:nvSpPr>
        <p:spPr>
          <a:xfrm>
            <a:off x="7350657" y="1372329"/>
            <a:ext cx="1871073" cy="6223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dash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Mass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C739B38-7483-5644-95A9-2DC8653E62BF}"/>
              </a:ext>
            </a:extLst>
          </p:cNvPr>
          <p:cNvCxnSpPr>
            <a:cxnSpLocks/>
          </p:cNvCxnSpPr>
          <p:nvPr/>
        </p:nvCxnSpPr>
        <p:spPr>
          <a:xfrm>
            <a:off x="9602664" y="1978971"/>
            <a:ext cx="0" cy="2027405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2101C8F-5C4C-6245-A84B-73E738C7D501}"/>
              </a:ext>
            </a:extLst>
          </p:cNvPr>
          <p:cNvSpPr txBox="1"/>
          <p:nvPr/>
        </p:nvSpPr>
        <p:spPr>
          <a:xfrm>
            <a:off x="9614842" y="2785928"/>
            <a:ext cx="8029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Height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BC1B53E-9564-374C-937E-0E896861F0C7}"/>
              </a:ext>
            </a:extLst>
          </p:cNvPr>
          <p:cNvSpPr>
            <a:spLocks/>
          </p:cNvSpPr>
          <p:nvPr/>
        </p:nvSpPr>
        <p:spPr>
          <a:xfrm>
            <a:off x="1947718" y="3892656"/>
            <a:ext cx="428851" cy="42885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FC4528B-F4A6-AA45-943E-F20528EB6790}"/>
              </a:ext>
            </a:extLst>
          </p:cNvPr>
          <p:cNvCxnSpPr>
            <a:cxnSpLocks/>
            <a:stCxn id="26" idx="3"/>
          </p:cNvCxnSpPr>
          <p:nvPr/>
        </p:nvCxnSpPr>
        <p:spPr>
          <a:xfrm flipH="1">
            <a:off x="1311499" y="4258703"/>
            <a:ext cx="699022" cy="993146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5421B65-B0DF-D840-B026-C55DFCD6D1CF}"/>
              </a:ext>
            </a:extLst>
          </p:cNvPr>
          <p:cNvCxnSpPr>
            <a:cxnSpLocks/>
          </p:cNvCxnSpPr>
          <p:nvPr/>
        </p:nvCxnSpPr>
        <p:spPr>
          <a:xfrm flipH="1">
            <a:off x="1311499" y="5251850"/>
            <a:ext cx="906129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313AB28-1284-1D41-830A-2E787D113885}"/>
              </a:ext>
            </a:extLst>
          </p:cNvPr>
          <p:cNvCxnSpPr>
            <a:cxnSpLocks/>
          </p:cNvCxnSpPr>
          <p:nvPr/>
        </p:nvCxnSpPr>
        <p:spPr>
          <a:xfrm flipH="1">
            <a:off x="1436815" y="5251850"/>
            <a:ext cx="780814" cy="800092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riangle 29">
            <a:extLst>
              <a:ext uri="{FF2B5EF4-FFF2-40B4-BE49-F238E27FC236}">
                <a16:creationId xmlns:a16="http://schemas.microsoft.com/office/drawing/2014/main" id="{13D25277-5378-C244-ACE9-CD8CA2C2DE0C}"/>
              </a:ext>
            </a:extLst>
          </p:cNvPr>
          <p:cNvSpPr>
            <a:spLocks/>
          </p:cNvSpPr>
          <p:nvPr/>
        </p:nvSpPr>
        <p:spPr>
          <a:xfrm rot="7485185" flipH="1">
            <a:off x="1389233" y="6079238"/>
            <a:ext cx="227869" cy="308469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5984937-5117-2940-8AC6-E84F4C7CACE0}"/>
              </a:ext>
            </a:extLst>
          </p:cNvPr>
          <p:cNvSpPr>
            <a:spLocks/>
          </p:cNvSpPr>
          <p:nvPr/>
        </p:nvSpPr>
        <p:spPr>
          <a:xfrm>
            <a:off x="1553798" y="4938675"/>
            <a:ext cx="214426" cy="21442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D407E04B-0511-6F4A-BECD-6B2E59FB34AF}"/>
              </a:ext>
            </a:extLst>
          </p:cNvPr>
          <p:cNvSpPr>
            <a:spLocks/>
          </p:cNvSpPr>
          <p:nvPr/>
        </p:nvSpPr>
        <p:spPr>
          <a:xfrm>
            <a:off x="3306629" y="2369595"/>
            <a:ext cx="428851" cy="42885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985C5F1D-ACA1-F146-B9DB-816C1A652685}"/>
              </a:ext>
            </a:extLst>
          </p:cNvPr>
          <p:cNvCxnSpPr>
            <a:cxnSpLocks/>
          </p:cNvCxnSpPr>
          <p:nvPr/>
        </p:nvCxnSpPr>
        <p:spPr>
          <a:xfrm rot="19560000" flipH="1">
            <a:off x="3157073" y="2925164"/>
            <a:ext cx="699022" cy="993145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AF56669-DAD6-E442-BFA1-F0D8B31B19B0}"/>
              </a:ext>
            </a:extLst>
          </p:cNvPr>
          <p:cNvCxnSpPr>
            <a:cxnSpLocks/>
          </p:cNvCxnSpPr>
          <p:nvPr/>
        </p:nvCxnSpPr>
        <p:spPr>
          <a:xfrm rot="5460000" flipH="1">
            <a:off x="3034265" y="4480501"/>
            <a:ext cx="906129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49B2E59-B19D-FA40-AEC0-A8CC445DFA3E}"/>
              </a:ext>
            </a:extLst>
          </p:cNvPr>
          <p:cNvCxnSpPr>
            <a:cxnSpLocks/>
          </p:cNvCxnSpPr>
          <p:nvPr/>
        </p:nvCxnSpPr>
        <p:spPr>
          <a:xfrm rot="18960000" flipH="1">
            <a:off x="3087120" y="5095895"/>
            <a:ext cx="780814" cy="800092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riangle 35">
            <a:extLst>
              <a:ext uri="{FF2B5EF4-FFF2-40B4-BE49-F238E27FC236}">
                <a16:creationId xmlns:a16="http://schemas.microsoft.com/office/drawing/2014/main" id="{6262B589-3851-4C41-A634-B382CB2DCD94}"/>
              </a:ext>
            </a:extLst>
          </p:cNvPr>
          <p:cNvSpPr>
            <a:spLocks/>
          </p:cNvSpPr>
          <p:nvPr/>
        </p:nvSpPr>
        <p:spPr>
          <a:xfrm rot="8760000" flipH="1">
            <a:off x="3373397" y="6045198"/>
            <a:ext cx="227869" cy="308469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D6C10344-6850-D24F-BE62-03A77D91FE7F}"/>
              </a:ext>
            </a:extLst>
          </p:cNvPr>
          <p:cNvSpPr>
            <a:spLocks/>
          </p:cNvSpPr>
          <p:nvPr/>
        </p:nvSpPr>
        <p:spPr>
          <a:xfrm>
            <a:off x="3380117" y="3925120"/>
            <a:ext cx="214426" cy="21442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9A45FF77-30AA-8E45-BD6F-0B03E05D9C66}"/>
              </a:ext>
            </a:extLst>
          </p:cNvPr>
          <p:cNvSpPr>
            <a:spLocks/>
          </p:cNvSpPr>
          <p:nvPr/>
        </p:nvSpPr>
        <p:spPr>
          <a:xfrm>
            <a:off x="4835904" y="321062"/>
            <a:ext cx="428851" cy="428851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822A2D0-6BF3-BD41-BF44-C4A72C626DCB}"/>
              </a:ext>
            </a:extLst>
          </p:cNvPr>
          <p:cNvCxnSpPr>
            <a:cxnSpLocks/>
          </p:cNvCxnSpPr>
          <p:nvPr/>
        </p:nvCxnSpPr>
        <p:spPr>
          <a:xfrm rot="19560000" flipH="1">
            <a:off x="4686349" y="876630"/>
            <a:ext cx="699022" cy="993145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5DC0E6CA-13F0-BC4B-9081-36A5A6BDB011}"/>
              </a:ext>
            </a:extLst>
          </p:cNvPr>
          <p:cNvCxnSpPr>
            <a:cxnSpLocks/>
          </p:cNvCxnSpPr>
          <p:nvPr/>
        </p:nvCxnSpPr>
        <p:spPr>
          <a:xfrm rot="5460000" flipH="1">
            <a:off x="4563541" y="2431967"/>
            <a:ext cx="906129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A3328407-5ABC-E54A-A691-DB902898F5E5}"/>
              </a:ext>
            </a:extLst>
          </p:cNvPr>
          <p:cNvCxnSpPr>
            <a:cxnSpLocks/>
          </p:cNvCxnSpPr>
          <p:nvPr/>
        </p:nvCxnSpPr>
        <p:spPr>
          <a:xfrm rot="18960000" flipH="1">
            <a:off x="4616396" y="3047361"/>
            <a:ext cx="780814" cy="800092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riangle 41">
            <a:extLst>
              <a:ext uri="{FF2B5EF4-FFF2-40B4-BE49-F238E27FC236}">
                <a16:creationId xmlns:a16="http://schemas.microsoft.com/office/drawing/2014/main" id="{A3433DF2-BA9B-8D47-AF01-C78BFA6C1FFE}"/>
              </a:ext>
            </a:extLst>
          </p:cNvPr>
          <p:cNvSpPr>
            <a:spLocks/>
          </p:cNvSpPr>
          <p:nvPr/>
        </p:nvSpPr>
        <p:spPr>
          <a:xfrm rot="8760000" flipH="1">
            <a:off x="4902673" y="3996665"/>
            <a:ext cx="227869" cy="308469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6C3272C8-5286-7B44-A4FC-B681630860D1}"/>
              </a:ext>
            </a:extLst>
          </p:cNvPr>
          <p:cNvSpPr>
            <a:spLocks/>
          </p:cNvSpPr>
          <p:nvPr/>
        </p:nvSpPr>
        <p:spPr>
          <a:xfrm>
            <a:off x="4909393" y="1876587"/>
            <a:ext cx="214426" cy="214426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117D452-8711-2D4A-8997-3A494A405E99}"/>
              </a:ext>
            </a:extLst>
          </p:cNvPr>
          <p:cNvCxnSpPr/>
          <p:nvPr/>
        </p:nvCxnSpPr>
        <p:spPr>
          <a:xfrm flipH="1" flipV="1">
            <a:off x="189383" y="6369617"/>
            <a:ext cx="5436608" cy="10047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CFE478C-8C5D-E347-84CD-2E2396001FC1}"/>
              </a:ext>
            </a:extLst>
          </p:cNvPr>
          <p:cNvGrpSpPr/>
          <p:nvPr/>
        </p:nvGrpSpPr>
        <p:grpSpPr>
          <a:xfrm>
            <a:off x="968088" y="4430162"/>
            <a:ext cx="907333" cy="615727"/>
            <a:chOff x="1634761" y="4134434"/>
            <a:chExt cx="761663" cy="516873"/>
          </a:xfrm>
        </p:grpSpPr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F56AC16B-1BA8-0C40-B8D0-A8BF6E8D7732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C0E0A50-51E0-A24B-9BD6-4DE341356AA6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66BA66C9-526A-3646-BC8A-D287A40E6399}"/>
              </a:ext>
            </a:extLst>
          </p:cNvPr>
          <p:cNvGrpSpPr/>
          <p:nvPr/>
        </p:nvGrpSpPr>
        <p:grpSpPr>
          <a:xfrm rot="19534479">
            <a:off x="2852961" y="3239691"/>
            <a:ext cx="907333" cy="615727"/>
            <a:chOff x="1634761" y="4134434"/>
            <a:chExt cx="761663" cy="516873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F3F8507A-D0CA-6847-872F-AAF45A887453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E04C6827-DEF1-AE48-9A6D-DE10A8C058DD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EEB1042C-C9F5-7C4F-A9F4-CF958049F2D3}"/>
              </a:ext>
            </a:extLst>
          </p:cNvPr>
          <p:cNvGrpSpPr/>
          <p:nvPr/>
        </p:nvGrpSpPr>
        <p:grpSpPr>
          <a:xfrm rot="19534479">
            <a:off x="4382237" y="1186543"/>
            <a:ext cx="907333" cy="615727"/>
            <a:chOff x="1634761" y="4134434"/>
            <a:chExt cx="761663" cy="516873"/>
          </a:xfrm>
        </p:grpSpPr>
        <p:cxnSp>
          <p:nvCxnSpPr>
            <p:cNvPr id="52" name="Straight Connector 51">
              <a:extLst>
                <a:ext uri="{FF2B5EF4-FFF2-40B4-BE49-F238E27FC236}">
                  <a16:creationId xmlns:a16="http://schemas.microsoft.com/office/drawing/2014/main" id="{03074488-C7C4-B342-95AE-769CC8F12C7F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9B7D5A48-4867-1D46-9EEC-101F5951E40F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0563363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9987D897-36D4-7C42-83CD-E8EF6A3E436F}"/>
              </a:ext>
            </a:extLst>
          </p:cNvPr>
          <p:cNvGrpSpPr/>
          <p:nvPr/>
        </p:nvGrpSpPr>
        <p:grpSpPr>
          <a:xfrm>
            <a:off x="4265474" y="443734"/>
            <a:ext cx="2360725" cy="996050"/>
            <a:chOff x="4282088" y="362814"/>
            <a:chExt cx="2360725" cy="99605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EAB430F-7A9D-094C-A809-0E20EC7138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6360" t="11638" r="30529" b="10117"/>
            <a:stretch/>
          </p:blipFill>
          <p:spPr>
            <a:xfrm rot="16200000">
              <a:off x="5195260" y="-51273"/>
              <a:ext cx="534385" cy="1362559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2417337-DA36-A049-B596-58D7F6134841}"/>
                </a:ext>
              </a:extLst>
            </p:cNvPr>
            <p:cNvSpPr txBox="1"/>
            <p:nvPr/>
          </p:nvSpPr>
          <p:spPr>
            <a:xfrm>
              <a:off x="4282088" y="897199"/>
              <a:ext cx="236072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Force Generator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1555BD5-5F71-654E-A90F-EE21A5F3CDFB}"/>
              </a:ext>
            </a:extLst>
          </p:cNvPr>
          <p:cNvGrpSpPr/>
          <p:nvPr/>
        </p:nvGrpSpPr>
        <p:grpSpPr>
          <a:xfrm>
            <a:off x="1647352" y="1887414"/>
            <a:ext cx="7618519" cy="773724"/>
            <a:chOff x="1647352" y="1887414"/>
            <a:chExt cx="7618519" cy="773724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6ECFA1B-2FCB-0C43-914C-A02D7092582C}"/>
                </a:ext>
              </a:extLst>
            </p:cNvPr>
            <p:cNvSpPr/>
            <p:nvPr/>
          </p:nvSpPr>
          <p:spPr>
            <a:xfrm>
              <a:off x="1647352" y="1887415"/>
              <a:ext cx="2332893" cy="77372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dirty="0">
                  <a:solidFill>
                    <a:schemeClr val="tx1"/>
                  </a:solidFill>
                </a:rPr>
                <a:t>Force-Length Characteristic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965E6955-4D45-2E4E-BDFE-5AA2A5829E4F}"/>
                </a:ext>
              </a:extLst>
            </p:cNvPr>
            <p:cNvSpPr/>
            <p:nvPr/>
          </p:nvSpPr>
          <p:spPr>
            <a:xfrm>
              <a:off x="4279391" y="1887414"/>
              <a:ext cx="2332893" cy="77372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dirty="0">
                  <a:solidFill>
                    <a:schemeClr val="tx1"/>
                  </a:solidFill>
                </a:rPr>
                <a:t>Force-Time</a:t>
              </a:r>
            </a:p>
            <a:p>
              <a:pPr algn="ctr"/>
              <a:r>
                <a:rPr lang="en-RS" dirty="0">
                  <a:solidFill>
                    <a:schemeClr val="tx1"/>
                  </a:solidFill>
                </a:rPr>
                <a:t>Characteristic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37A4A30-109F-2E45-88C7-7A6471D3A944}"/>
                </a:ext>
              </a:extLst>
            </p:cNvPr>
            <p:cNvSpPr/>
            <p:nvPr/>
          </p:nvSpPr>
          <p:spPr>
            <a:xfrm>
              <a:off x="6932978" y="1887414"/>
              <a:ext cx="2332893" cy="77372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dirty="0">
                  <a:solidFill>
                    <a:schemeClr val="tx1"/>
                  </a:solidFill>
                </a:rPr>
                <a:t>Force-Velocity</a:t>
              </a:r>
            </a:p>
            <a:p>
              <a:pPr algn="ctr"/>
              <a:r>
                <a:rPr lang="en-RS" dirty="0">
                  <a:solidFill>
                    <a:schemeClr val="tx1"/>
                  </a:solidFill>
                </a:rPr>
                <a:t>Characteristic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F450928-A3AF-AB41-98C1-CDD367DEEB30}"/>
              </a:ext>
            </a:extLst>
          </p:cNvPr>
          <p:cNvCxnSpPr>
            <a:cxnSpLocks/>
            <a:stCxn id="6" idx="0"/>
          </p:cNvCxnSpPr>
          <p:nvPr/>
        </p:nvCxnSpPr>
        <p:spPr>
          <a:xfrm flipV="1">
            <a:off x="2813799" y="1439784"/>
            <a:ext cx="1847726" cy="44763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70C32EBC-2A12-C94E-AEF7-31206B8A8D77}"/>
              </a:ext>
            </a:extLst>
          </p:cNvPr>
          <p:cNvCxnSpPr>
            <a:cxnSpLocks/>
            <a:stCxn id="7" idx="0"/>
            <a:endCxn id="5" idx="2"/>
          </p:cNvCxnSpPr>
          <p:nvPr/>
        </p:nvCxnSpPr>
        <p:spPr>
          <a:xfrm flipH="1" flipV="1">
            <a:off x="5445837" y="1439784"/>
            <a:ext cx="1" cy="447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832A2CF3-0734-264F-85E0-ED66200CDC2F}"/>
              </a:ext>
            </a:extLst>
          </p:cNvPr>
          <p:cNvCxnSpPr>
            <a:cxnSpLocks/>
            <a:stCxn id="8" idx="0"/>
          </p:cNvCxnSpPr>
          <p:nvPr/>
        </p:nvCxnSpPr>
        <p:spPr>
          <a:xfrm flipH="1" flipV="1">
            <a:off x="6127118" y="1439784"/>
            <a:ext cx="1972307" cy="4476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5DFEA422-B239-4841-A9D3-A4CC3EB867D9}"/>
              </a:ext>
            </a:extLst>
          </p:cNvPr>
          <p:cNvGrpSpPr/>
          <p:nvPr/>
        </p:nvGrpSpPr>
        <p:grpSpPr>
          <a:xfrm>
            <a:off x="7233576" y="2806426"/>
            <a:ext cx="1731696" cy="717248"/>
            <a:chOff x="7233576" y="4358671"/>
            <a:chExt cx="1731696" cy="717248"/>
          </a:xfrm>
        </p:grpSpPr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67999D7D-EFFE-2546-8C97-2219510A6301}"/>
                </a:ext>
              </a:extLst>
            </p:cNvPr>
            <p:cNvSpPr/>
            <p:nvPr/>
          </p:nvSpPr>
          <p:spPr>
            <a:xfrm>
              <a:off x="7233576" y="4358671"/>
              <a:ext cx="1731696" cy="320817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Max Force</a:t>
              </a:r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A052D65A-7602-F445-B3FC-0AB4BEA9A24E}"/>
                </a:ext>
              </a:extLst>
            </p:cNvPr>
            <p:cNvSpPr/>
            <p:nvPr/>
          </p:nvSpPr>
          <p:spPr>
            <a:xfrm>
              <a:off x="7233576" y="4755102"/>
              <a:ext cx="1731696" cy="320817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Max Velocity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E3D4874C-3BA1-004A-AE11-38D402CE6A7B}"/>
              </a:ext>
            </a:extLst>
          </p:cNvPr>
          <p:cNvGrpSpPr/>
          <p:nvPr/>
        </p:nvGrpSpPr>
        <p:grpSpPr>
          <a:xfrm>
            <a:off x="1947950" y="2806426"/>
            <a:ext cx="1731696" cy="717248"/>
            <a:chOff x="1947950" y="4358671"/>
            <a:chExt cx="1731696" cy="717248"/>
          </a:xfrm>
        </p:grpSpPr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0025657A-4180-E340-92F2-4EEF78A01E7A}"/>
                </a:ext>
              </a:extLst>
            </p:cNvPr>
            <p:cNvSpPr/>
            <p:nvPr/>
          </p:nvSpPr>
          <p:spPr>
            <a:xfrm>
              <a:off x="1947950" y="4358671"/>
              <a:ext cx="1731696" cy="320817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Start Perc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259AE4C6-060B-2E4F-A740-945128B24DAA}"/>
                </a:ext>
              </a:extLst>
            </p:cNvPr>
            <p:cNvSpPr/>
            <p:nvPr/>
          </p:nvSpPr>
          <p:spPr>
            <a:xfrm>
              <a:off x="1947950" y="4755102"/>
              <a:ext cx="1731696" cy="320817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Threshold</a:t>
              </a:r>
            </a:p>
          </p:txBody>
        </p:sp>
      </p:grp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913E459E-F42C-7942-A8F3-2BD91ECF171D}"/>
              </a:ext>
            </a:extLst>
          </p:cNvPr>
          <p:cNvSpPr/>
          <p:nvPr/>
        </p:nvSpPr>
        <p:spPr>
          <a:xfrm>
            <a:off x="4637145" y="2806426"/>
            <a:ext cx="1731696" cy="3208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/>
              <a:t>Time to Max Activation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5B5E22F0-5451-364B-862E-072F5002D2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7352" y="3768918"/>
            <a:ext cx="2332893" cy="2383829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B7463FC1-A952-9746-93EA-C329FC15618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6854" y="3730758"/>
            <a:ext cx="2332277" cy="23832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A29DA3F-4F84-1C4C-9F69-71F6B3D19A3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25740" y="3768918"/>
            <a:ext cx="2332277" cy="238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39311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>
            <a:extLst>
              <a:ext uri="{FF2B5EF4-FFF2-40B4-BE49-F238E27FC236}">
                <a16:creationId xmlns:a16="http://schemas.microsoft.com/office/drawing/2014/main" id="{9DF79F8C-E7B4-D84D-A74B-64E0F3FC446A}"/>
              </a:ext>
            </a:extLst>
          </p:cNvPr>
          <p:cNvSpPr>
            <a:spLocks/>
          </p:cNvSpPr>
          <p:nvPr/>
        </p:nvSpPr>
        <p:spPr>
          <a:xfrm>
            <a:off x="2457113" y="3683224"/>
            <a:ext cx="360000" cy="360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6756D7B-EC31-BB40-A1BA-C5CE3FCFEFF1}"/>
              </a:ext>
            </a:extLst>
          </p:cNvPr>
          <p:cNvCxnSpPr>
            <a:cxnSpLocks/>
            <a:stCxn id="4" idx="3"/>
          </p:cNvCxnSpPr>
          <p:nvPr/>
        </p:nvCxnSpPr>
        <p:spPr>
          <a:xfrm flipH="1">
            <a:off x="1923038" y="3990503"/>
            <a:ext cx="586796" cy="833699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5377293-839B-144B-95E5-CBA9CB3B9E3E}"/>
              </a:ext>
            </a:extLst>
          </p:cNvPr>
          <p:cNvCxnSpPr>
            <a:cxnSpLocks/>
          </p:cNvCxnSpPr>
          <p:nvPr/>
        </p:nvCxnSpPr>
        <p:spPr>
          <a:xfrm flipH="1">
            <a:off x="1923038" y="4824202"/>
            <a:ext cx="760652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591D0699-4C3B-2D43-B30F-2A405DBF4638}"/>
              </a:ext>
            </a:extLst>
          </p:cNvPr>
          <p:cNvCxnSpPr>
            <a:cxnSpLocks/>
          </p:cNvCxnSpPr>
          <p:nvPr/>
        </p:nvCxnSpPr>
        <p:spPr>
          <a:xfrm flipH="1">
            <a:off x="2028235" y="4824202"/>
            <a:ext cx="655456" cy="671639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riangle 12">
            <a:extLst>
              <a:ext uri="{FF2B5EF4-FFF2-40B4-BE49-F238E27FC236}">
                <a16:creationId xmlns:a16="http://schemas.microsoft.com/office/drawing/2014/main" id="{B7DAC010-4C71-6946-8D2C-C8F6558A9C6B}"/>
              </a:ext>
            </a:extLst>
          </p:cNvPr>
          <p:cNvSpPr>
            <a:spLocks/>
          </p:cNvSpPr>
          <p:nvPr/>
        </p:nvSpPr>
        <p:spPr>
          <a:xfrm rot="7485185" flipH="1">
            <a:off x="1988292" y="5518755"/>
            <a:ext cx="191285" cy="258945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83B1AC7-17D6-164C-8626-BEE19CF11DEF}"/>
              </a:ext>
            </a:extLst>
          </p:cNvPr>
          <p:cNvSpPr>
            <a:spLocks/>
          </p:cNvSpPr>
          <p:nvPr/>
        </p:nvSpPr>
        <p:spPr>
          <a:xfrm>
            <a:off x="2126436" y="4561307"/>
            <a:ext cx="180000" cy="180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8E08A3A-F1DB-1A47-9DF1-8A9181B8CDF2}"/>
              </a:ext>
            </a:extLst>
          </p:cNvPr>
          <p:cNvSpPr>
            <a:spLocks/>
          </p:cNvSpPr>
          <p:nvPr/>
        </p:nvSpPr>
        <p:spPr>
          <a:xfrm>
            <a:off x="3597854" y="2404687"/>
            <a:ext cx="360000" cy="360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869F83DA-377C-5646-B9AF-462768658EAE}"/>
              </a:ext>
            </a:extLst>
          </p:cNvPr>
          <p:cNvCxnSpPr>
            <a:cxnSpLocks/>
          </p:cNvCxnSpPr>
          <p:nvPr/>
        </p:nvCxnSpPr>
        <p:spPr>
          <a:xfrm rot="-2040000" flipH="1">
            <a:off x="3472309" y="2871060"/>
            <a:ext cx="586796" cy="833698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4D80B27F-CE39-F445-8407-93238F290C16}"/>
              </a:ext>
            </a:extLst>
          </p:cNvPr>
          <p:cNvCxnSpPr>
            <a:cxnSpLocks/>
          </p:cNvCxnSpPr>
          <p:nvPr/>
        </p:nvCxnSpPr>
        <p:spPr>
          <a:xfrm rot="5460000" flipH="1">
            <a:off x="3369218" y="4176691"/>
            <a:ext cx="760652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603AE6F7-CC5B-DB4D-B2FE-5DEA6DB5B8F1}"/>
              </a:ext>
            </a:extLst>
          </p:cNvPr>
          <p:cNvCxnSpPr>
            <a:cxnSpLocks/>
          </p:cNvCxnSpPr>
          <p:nvPr/>
        </p:nvCxnSpPr>
        <p:spPr>
          <a:xfrm rot="-2640000" flipH="1">
            <a:off x="3413587" y="4693285"/>
            <a:ext cx="655456" cy="671639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riangle 26">
            <a:extLst>
              <a:ext uri="{FF2B5EF4-FFF2-40B4-BE49-F238E27FC236}">
                <a16:creationId xmlns:a16="http://schemas.microsoft.com/office/drawing/2014/main" id="{0D535BA5-14D9-7345-BF0C-DF6A0438162A}"/>
              </a:ext>
            </a:extLst>
          </p:cNvPr>
          <p:cNvSpPr>
            <a:spLocks/>
          </p:cNvSpPr>
          <p:nvPr/>
        </p:nvSpPr>
        <p:spPr>
          <a:xfrm rot="8760000" flipH="1">
            <a:off x="3653903" y="5490180"/>
            <a:ext cx="191285" cy="258945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61452616-83FD-4543-AB7A-DDAB11F0AF92}"/>
              </a:ext>
            </a:extLst>
          </p:cNvPr>
          <p:cNvSpPr>
            <a:spLocks/>
          </p:cNvSpPr>
          <p:nvPr/>
        </p:nvSpPr>
        <p:spPr>
          <a:xfrm>
            <a:off x="3659544" y="3710476"/>
            <a:ext cx="180000" cy="180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C77EA680-FF90-204A-BD6A-D2F3B172007E}"/>
              </a:ext>
            </a:extLst>
          </p:cNvPr>
          <p:cNvSpPr>
            <a:spLocks/>
          </p:cNvSpPr>
          <p:nvPr/>
        </p:nvSpPr>
        <p:spPr>
          <a:xfrm>
            <a:off x="4881608" y="1276729"/>
            <a:ext cx="360000" cy="360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C5A60BAD-32AC-4A4A-B2D4-60164B6172B5}"/>
              </a:ext>
            </a:extLst>
          </p:cNvPr>
          <p:cNvCxnSpPr>
            <a:cxnSpLocks/>
          </p:cNvCxnSpPr>
          <p:nvPr/>
        </p:nvCxnSpPr>
        <p:spPr>
          <a:xfrm rot="-2040000" flipH="1">
            <a:off x="4756063" y="1743102"/>
            <a:ext cx="586796" cy="833698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6895DF79-070C-A34D-8438-E19B6A8BD352}"/>
              </a:ext>
            </a:extLst>
          </p:cNvPr>
          <p:cNvCxnSpPr>
            <a:cxnSpLocks/>
          </p:cNvCxnSpPr>
          <p:nvPr/>
        </p:nvCxnSpPr>
        <p:spPr>
          <a:xfrm rot="5460000" flipH="1">
            <a:off x="4652972" y="3048733"/>
            <a:ext cx="760652" cy="0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C99EBEDF-875A-D34A-B15E-D5EC2B3C3654}"/>
              </a:ext>
            </a:extLst>
          </p:cNvPr>
          <p:cNvCxnSpPr>
            <a:cxnSpLocks/>
          </p:cNvCxnSpPr>
          <p:nvPr/>
        </p:nvCxnSpPr>
        <p:spPr>
          <a:xfrm rot="-2640000" flipH="1">
            <a:off x="4697341" y="3565327"/>
            <a:ext cx="655456" cy="671639"/>
          </a:xfrm>
          <a:prstGeom prst="line">
            <a:avLst/>
          </a:prstGeom>
          <a:ln w="12700">
            <a:solidFill>
              <a:schemeClr val="tx1"/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riangle 32">
            <a:extLst>
              <a:ext uri="{FF2B5EF4-FFF2-40B4-BE49-F238E27FC236}">
                <a16:creationId xmlns:a16="http://schemas.microsoft.com/office/drawing/2014/main" id="{ACF9EBF5-1C94-A442-88AE-B0CEE0ABC248}"/>
              </a:ext>
            </a:extLst>
          </p:cNvPr>
          <p:cNvSpPr>
            <a:spLocks/>
          </p:cNvSpPr>
          <p:nvPr/>
        </p:nvSpPr>
        <p:spPr>
          <a:xfrm rot="8760000" flipH="1">
            <a:off x="4937657" y="4362222"/>
            <a:ext cx="191285" cy="258945"/>
          </a:xfrm>
          <a:prstGeom prst="triangl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C9936F72-4753-4A41-8FE5-3A7FDD0C5DFB}"/>
              </a:ext>
            </a:extLst>
          </p:cNvPr>
          <p:cNvSpPr>
            <a:spLocks/>
          </p:cNvSpPr>
          <p:nvPr/>
        </p:nvSpPr>
        <p:spPr>
          <a:xfrm>
            <a:off x="4943298" y="2582518"/>
            <a:ext cx="180000" cy="18000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/>
              <a:t>X</a:t>
            </a:r>
          </a:p>
        </p:txBody>
      </p: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05B7C491-FBED-1743-86C1-5565C19560D1}"/>
              </a:ext>
            </a:extLst>
          </p:cNvPr>
          <p:cNvCxnSpPr/>
          <p:nvPr/>
        </p:nvCxnSpPr>
        <p:spPr>
          <a:xfrm flipH="1" flipV="1">
            <a:off x="981075" y="5762514"/>
            <a:ext cx="4563773" cy="843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8CB60DB-A6AC-5F4B-B8AD-707FC0A8F4CB}"/>
              </a:ext>
            </a:extLst>
          </p:cNvPr>
          <p:cNvGrpSpPr/>
          <p:nvPr/>
        </p:nvGrpSpPr>
        <p:grpSpPr>
          <a:xfrm>
            <a:off x="1634761" y="4134434"/>
            <a:ext cx="761663" cy="516873"/>
            <a:chOff x="1634761" y="4134434"/>
            <a:chExt cx="761663" cy="516873"/>
          </a:xfrm>
        </p:grpSpPr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73908222-76FB-3647-ACD4-9E85EE3E0745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6F9114BB-1A29-6C45-9A33-4C1ABA150CC3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E5F2FBD9-8B9C-8F43-858A-28B48287BBB2}"/>
              </a:ext>
            </a:extLst>
          </p:cNvPr>
          <p:cNvGrpSpPr/>
          <p:nvPr/>
        </p:nvGrpSpPr>
        <p:grpSpPr>
          <a:xfrm rot="19534479">
            <a:off x="3217022" y="3135091"/>
            <a:ext cx="761663" cy="516873"/>
            <a:chOff x="1634761" y="4134434"/>
            <a:chExt cx="761663" cy="516873"/>
          </a:xfrm>
        </p:grpSpPr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2E9B2D83-F590-C84B-A58B-7908A9E1AB2A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6CC08C62-4B5F-4E41-836C-7A0BEE2C1604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3CA600A6-9789-A249-87FD-08358C2DAC49}"/>
              </a:ext>
            </a:extLst>
          </p:cNvPr>
          <p:cNvGrpSpPr/>
          <p:nvPr/>
        </p:nvGrpSpPr>
        <p:grpSpPr>
          <a:xfrm rot="19534479">
            <a:off x="4500776" y="2003259"/>
            <a:ext cx="761663" cy="516873"/>
            <a:chOff x="1634761" y="4134434"/>
            <a:chExt cx="761663" cy="516873"/>
          </a:xfrm>
        </p:grpSpPr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9814FDD6-E70A-B64D-A646-2FCF8716FAC4}"/>
                </a:ext>
              </a:extLst>
            </p:cNvPr>
            <p:cNvCxnSpPr/>
            <p:nvPr/>
          </p:nvCxnSpPr>
          <p:spPr>
            <a:xfrm flipH="1">
              <a:off x="1634761" y="4134434"/>
              <a:ext cx="761663" cy="123825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4CA8656E-85E8-A24B-9ACF-CA2FCE128E61}"/>
                </a:ext>
              </a:extLst>
            </p:cNvPr>
            <p:cNvCxnSpPr>
              <a:cxnSpLocks/>
            </p:cNvCxnSpPr>
            <p:nvPr/>
          </p:nvCxnSpPr>
          <p:spPr>
            <a:xfrm>
              <a:off x="1634762" y="4258259"/>
              <a:ext cx="380830" cy="393048"/>
            </a:xfrm>
            <a:prstGeom prst="line">
              <a:avLst/>
            </a:prstGeom>
            <a:ln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9311800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8DB2CF7-D0C5-2F48-863D-AD1BE666A8D1}"/>
              </a:ext>
            </a:extLst>
          </p:cNvPr>
          <p:cNvSpPr/>
          <p:nvPr/>
        </p:nvSpPr>
        <p:spPr>
          <a:xfrm>
            <a:off x="152652" y="451846"/>
            <a:ext cx="2332893" cy="378029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6B406F2-E1A5-6D41-9AEA-387E4D41740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360" t="11638" r="30529" b="10117"/>
          <a:stretch/>
        </p:blipFill>
        <p:spPr>
          <a:xfrm rot="16200000">
            <a:off x="1037992" y="1294404"/>
            <a:ext cx="534385" cy="136255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83FF62F-7126-CA49-B092-B303A9789202}"/>
              </a:ext>
            </a:extLst>
          </p:cNvPr>
          <p:cNvSpPr txBox="1"/>
          <p:nvPr/>
        </p:nvSpPr>
        <p:spPr>
          <a:xfrm>
            <a:off x="124820" y="2218501"/>
            <a:ext cx="236072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Force Generator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9BC4A896-FAE9-5741-86B4-9DD21A6574A1}"/>
              </a:ext>
            </a:extLst>
          </p:cNvPr>
          <p:cNvSpPr/>
          <p:nvPr/>
        </p:nvSpPr>
        <p:spPr>
          <a:xfrm>
            <a:off x="2656087" y="1955129"/>
            <a:ext cx="1735243" cy="77372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>
                <a:solidFill>
                  <a:schemeClr val="tx1"/>
                </a:solidFill>
              </a:rPr>
              <a:t>Force-Length</a:t>
            </a:r>
          </a:p>
          <a:p>
            <a:pPr algn="ctr"/>
            <a:r>
              <a:rPr lang="en-RS" dirty="0">
                <a:solidFill>
                  <a:schemeClr val="tx1"/>
                </a:solidFill>
              </a:rPr>
              <a:t>Characteristic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B0063DD-369A-9141-8319-CB1D9CFF07D1}"/>
              </a:ext>
            </a:extLst>
          </p:cNvPr>
          <p:cNvSpPr/>
          <p:nvPr/>
        </p:nvSpPr>
        <p:spPr>
          <a:xfrm>
            <a:off x="2656088" y="3458412"/>
            <a:ext cx="1735243" cy="77372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>
                <a:solidFill>
                  <a:schemeClr val="tx1"/>
                </a:solidFill>
              </a:rPr>
              <a:t>Force-Time</a:t>
            </a:r>
          </a:p>
          <a:p>
            <a:pPr algn="ctr"/>
            <a:r>
              <a:rPr lang="en-RS" dirty="0">
                <a:solidFill>
                  <a:schemeClr val="tx1"/>
                </a:solidFill>
              </a:rPr>
              <a:t>Characteristic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42976F8-94AC-0E40-9204-CB10974DEF98}"/>
              </a:ext>
            </a:extLst>
          </p:cNvPr>
          <p:cNvSpPr/>
          <p:nvPr/>
        </p:nvSpPr>
        <p:spPr>
          <a:xfrm>
            <a:off x="2656089" y="451846"/>
            <a:ext cx="1735243" cy="77372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>
                <a:solidFill>
                  <a:schemeClr val="tx1"/>
                </a:solidFill>
              </a:rPr>
              <a:t>Force-Velocity</a:t>
            </a:r>
          </a:p>
          <a:p>
            <a:pPr algn="ctr"/>
            <a:r>
              <a:rPr lang="en-RS" dirty="0">
                <a:solidFill>
                  <a:schemeClr val="tx1"/>
                </a:solidFill>
              </a:rPr>
              <a:t>Characteristic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36E66B35-5C1A-3245-BFFE-7B799356F1D5}"/>
              </a:ext>
            </a:extLst>
          </p:cNvPr>
          <p:cNvSpPr/>
          <p:nvPr/>
        </p:nvSpPr>
        <p:spPr>
          <a:xfrm>
            <a:off x="152652" y="4650913"/>
            <a:ext cx="2332893" cy="195384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 dirty="0">
              <a:solidFill>
                <a:schemeClr val="tx1"/>
              </a:solidFill>
            </a:endParaRP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372FF865-36C7-3046-B93E-7FD4F9555C54}"/>
              </a:ext>
            </a:extLst>
          </p:cNvPr>
          <p:cNvGrpSpPr>
            <a:grpSpLocks noChangeAspect="1"/>
          </p:cNvGrpSpPr>
          <p:nvPr/>
        </p:nvGrpSpPr>
        <p:grpSpPr>
          <a:xfrm>
            <a:off x="890863" y="4768645"/>
            <a:ext cx="636185" cy="1108766"/>
            <a:chOff x="1634761" y="3683224"/>
            <a:chExt cx="1182352" cy="2060646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AF4DD8F6-CFD8-A546-8A60-E26C7F623FF4}"/>
                </a:ext>
              </a:extLst>
            </p:cNvPr>
            <p:cNvSpPr>
              <a:spLocks/>
            </p:cNvSpPr>
            <p:nvPr/>
          </p:nvSpPr>
          <p:spPr>
            <a:xfrm>
              <a:off x="2457113" y="3683224"/>
              <a:ext cx="360000" cy="360000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S"/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FB33A76-C415-F64C-84BB-E2B4BBCE4F7A}"/>
                </a:ext>
              </a:extLst>
            </p:cNvPr>
            <p:cNvCxnSpPr>
              <a:cxnSpLocks/>
              <a:stCxn id="30" idx="3"/>
            </p:cNvCxnSpPr>
            <p:nvPr/>
          </p:nvCxnSpPr>
          <p:spPr>
            <a:xfrm flipH="1">
              <a:off x="1923038" y="3990503"/>
              <a:ext cx="586796" cy="833699"/>
            </a:xfrm>
            <a:prstGeom prst="line">
              <a:avLst/>
            </a:prstGeom>
            <a:ln w="12700"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4381B4C1-BFBD-5345-89F5-BA3B2ACC82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923038" y="4824202"/>
              <a:ext cx="760652" cy="0"/>
            </a:xfrm>
            <a:prstGeom prst="line">
              <a:avLst/>
            </a:prstGeom>
            <a:ln w="12700"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8C7C8A4A-40F3-5146-A482-1490A9C89F1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28235" y="4824202"/>
              <a:ext cx="655456" cy="671639"/>
            </a:xfrm>
            <a:prstGeom prst="line">
              <a:avLst/>
            </a:prstGeom>
            <a:ln w="12700">
              <a:solidFill>
                <a:schemeClr val="tx1"/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riangle 33">
              <a:extLst>
                <a:ext uri="{FF2B5EF4-FFF2-40B4-BE49-F238E27FC236}">
                  <a16:creationId xmlns:a16="http://schemas.microsoft.com/office/drawing/2014/main" id="{FFAFE78E-EC73-B341-965F-CF9BCAD76E03}"/>
                </a:ext>
              </a:extLst>
            </p:cNvPr>
            <p:cNvSpPr>
              <a:spLocks/>
            </p:cNvSpPr>
            <p:nvPr/>
          </p:nvSpPr>
          <p:spPr>
            <a:xfrm rot="7485185" flipH="1">
              <a:off x="1988292" y="5518755"/>
              <a:ext cx="191285" cy="258945"/>
            </a:xfrm>
            <a:prstGeom prst="triangl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R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43FBDC2A-9D8C-B649-B433-F01BAB160DCD}"/>
                </a:ext>
              </a:extLst>
            </p:cNvPr>
            <p:cNvSpPr>
              <a:spLocks/>
            </p:cNvSpPr>
            <p:nvPr/>
          </p:nvSpPr>
          <p:spPr>
            <a:xfrm>
              <a:off x="2126436" y="4561307"/>
              <a:ext cx="180000" cy="18000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dirty="0"/>
                <a:t>X</a:t>
              </a:r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CD39C449-B6FD-5E41-AAC7-D9352789CAAC}"/>
                </a:ext>
              </a:extLst>
            </p:cNvPr>
            <p:cNvGrpSpPr/>
            <p:nvPr/>
          </p:nvGrpSpPr>
          <p:grpSpPr>
            <a:xfrm>
              <a:off x="1634761" y="4134434"/>
              <a:ext cx="761663" cy="516873"/>
              <a:chOff x="1634761" y="4134434"/>
              <a:chExt cx="761663" cy="516873"/>
            </a:xfrm>
          </p:grpSpPr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39A91CF9-D736-8142-A1AF-7EA5135885F7}"/>
                  </a:ext>
                </a:extLst>
              </p:cNvPr>
              <p:cNvCxnSpPr/>
              <p:nvPr/>
            </p:nvCxnSpPr>
            <p:spPr>
              <a:xfrm flipH="1">
                <a:off x="1634761" y="4134434"/>
                <a:ext cx="761663" cy="123825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5334B522-BA58-9347-B979-95B50BD27E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634762" y="4258259"/>
                <a:ext cx="380830" cy="393048"/>
              </a:xfrm>
              <a:prstGeom prst="line">
                <a:avLst/>
              </a:prstGeom>
              <a:ln>
                <a:solidFill>
                  <a:schemeClr val="tx1"/>
                </a:solidFill>
                <a:headEnd type="oval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40" name="TextBox 39">
            <a:extLst>
              <a:ext uri="{FF2B5EF4-FFF2-40B4-BE49-F238E27FC236}">
                <a16:creationId xmlns:a16="http://schemas.microsoft.com/office/drawing/2014/main" id="{CA26FCF7-1FF8-0441-9805-1CCA04B84C8B}"/>
              </a:ext>
            </a:extLst>
          </p:cNvPr>
          <p:cNvSpPr txBox="1"/>
          <p:nvPr/>
        </p:nvSpPr>
        <p:spPr>
          <a:xfrm>
            <a:off x="55085" y="5833552"/>
            <a:ext cx="243046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System Constraints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E40696E5-D1E6-164D-BD8C-06F7E191598B}"/>
              </a:ext>
            </a:extLst>
          </p:cNvPr>
          <p:cNvGrpSpPr/>
          <p:nvPr/>
        </p:nvGrpSpPr>
        <p:grpSpPr>
          <a:xfrm>
            <a:off x="6378310" y="442276"/>
            <a:ext cx="1731696" cy="717248"/>
            <a:chOff x="8140588" y="508321"/>
            <a:chExt cx="1731696" cy="717248"/>
          </a:xfrm>
        </p:grpSpPr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C5054BE5-A7FD-A74D-BD07-ACD53325C707}"/>
                </a:ext>
              </a:extLst>
            </p:cNvPr>
            <p:cNvSpPr/>
            <p:nvPr/>
          </p:nvSpPr>
          <p:spPr>
            <a:xfrm>
              <a:off x="8140588" y="508321"/>
              <a:ext cx="1731696" cy="320817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Max Force</a:t>
              </a:r>
            </a:p>
          </p:txBody>
        </p: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64982620-D129-364F-BC59-B7A0010E86C1}"/>
                </a:ext>
              </a:extLst>
            </p:cNvPr>
            <p:cNvSpPr/>
            <p:nvPr/>
          </p:nvSpPr>
          <p:spPr>
            <a:xfrm>
              <a:off x="8140588" y="904752"/>
              <a:ext cx="1731696" cy="320817"/>
            </a:xfrm>
            <a:prstGeom prst="round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Max Velocity</a:t>
              </a:r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7EBC589C-1FBD-784A-A8D5-C8615A89B620}"/>
              </a:ext>
            </a:extLst>
          </p:cNvPr>
          <p:cNvGrpSpPr/>
          <p:nvPr/>
        </p:nvGrpSpPr>
        <p:grpSpPr>
          <a:xfrm>
            <a:off x="6378310" y="1993741"/>
            <a:ext cx="1731696" cy="696498"/>
            <a:chOff x="6673275" y="1976531"/>
            <a:chExt cx="1731696" cy="696498"/>
          </a:xfrm>
        </p:grpSpPr>
        <p:sp>
          <p:nvSpPr>
            <p:cNvPr id="51" name="Rounded Rectangle 50">
              <a:extLst>
                <a:ext uri="{FF2B5EF4-FFF2-40B4-BE49-F238E27FC236}">
                  <a16:creationId xmlns:a16="http://schemas.microsoft.com/office/drawing/2014/main" id="{F382E9F3-E6EA-FF44-AD80-B11CBA2E31DF}"/>
                </a:ext>
              </a:extLst>
            </p:cNvPr>
            <p:cNvSpPr/>
            <p:nvPr/>
          </p:nvSpPr>
          <p:spPr>
            <a:xfrm>
              <a:off x="6673275" y="1976531"/>
              <a:ext cx="1731696" cy="320817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Start Perc</a:t>
              </a:r>
            </a:p>
          </p:txBody>
        </p:sp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9B83422D-A041-D14A-8A5F-BC243F91232B}"/>
                </a:ext>
              </a:extLst>
            </p:cNvPr>
            <p:cNvSpPr/>
            <p:nvPr/>
          </p:nvSpPr>
          <p:spPr>
            <a:xfrm>
              <a:off x="6673275" y="2352212"/>
              <a:ext cx="1731696" cy="320817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RS" sz="1200" dirty="0"/>
                <a:t>Threshold</a:t>
              </a:r>
            </a:p>
          </p:txBody>
        </p:sp>
      </p:grp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A1D92520-B351-6F46-AE78-6FC0A345832D}"/>
              </a:ext>
            </a:extLst>
          </p:cNvPr>
          <p:cNvSpPr/>
          <p:nvPr/>
        </p:nvSpPr>
        <p:spPr>
          <a:xfrm>
            <a:off x="9276580" y="2961544"/>
            <a:ext cx="1313455" cy="3208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Potential Force</a:t>
            </a:r>
          </a:p>
        </p:txBody>
      </p:sp>
      <p:sp>
        <p:nvSpPr>
          <p:cNvPr id="61" name="Rounded Rectangle 60">
            <a:extLst>
              <a:ext uri="{FF2B5EF4-FFF2-40B4-BE49-F238E27FC236}">
                <a16:creationId xmlns:a16="http://schemas.microsoft.com/office/drawing/2014/main" id="{A5C5D6C1-A23F-9347-A49D-151AC7BE7E7C}"/>
              </a:ext>
            </a:extLst>
          </p:cNvPr>
          <p:cNvSpPr/>
          <p:nvPr/>
        </p:nvSpPr>
        <p:spPr>
          <a:xfrm>
            <a:off x="6378310" y="3640555"/>
            <a:ext cx="1731696" cy="320817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/>
              <a:t>Time to Max Activation</a:t>
            </a:r>
          </a:p>
        </p:txBody>
      </p:sp>
      <p:sp>
        <p:nvSpPr>
          <p:cNvPr id="76" name="Rounded Rectangle 75">
            <a:extLst>
              <a:ext uri="{FF2B5EF4-FFF2-40B4-BE49-F238E27FC236}">
                <a16:creationId xmlns:a16="http://schemas.microsoft.com/office/drawing/2014/main" id="{AA150092-87AA-C242-A5E5-07FA4A9FE18E}"/>
              </a:ext>
            </a:extLst>
          </p:cNvPr>
          <p:cNvSpPr/>
          <p:nvPr/>
        </p:nvSpPr>
        <p:spPr>
          <a:xfrm>
            <a:off x="2687580" y="5437877"/>
            <a:ext cx="1731696" cy="320817"/>
          </a:xfrm>
          <a:prstGeom prst="roundRect">
            <a:avLst/>
          </a:prstGeom>
          <a:solidFill>
            <a:srgbClr val="DAD8D9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Bodyweight</a:t>
            </a:r>
          </a:p>
        </p:txBody>
      </p:sp>
      <p:sp>
        <p:nvSpPr>
          <p:cNvPr id="78" name="Rounded Rectangle 77">
            <a:extLst>
              <a:ext uri="{FF2B5EF4-FFF2-40B4-BE49-F238E27FC236}">
                <a16:creationId xmlns:a16="http://schemas.microsoft.com/office/drawing/2014/main" id="{7F8325BD-3B0D-6144-B825-809408AFCE3C}"/>
              </a:ext>
            </a:extLst>
          </p:cNvPr>
          <p:cNvSpPr/>
          <p:nvPr/>
        </p:nvSpPr>
        <p:spPr>
          <a:xfrm>
            <a:off x="2687580" y="6251612"/>
            <a:ext cx="1731696" cy="320817"/>
          </a:xfrm>
          <a:prstGeom prst="roundRect">
            <a:avLst/>
          </a:prstGeom>
          <a:solidFill>
            <a:srgbClr val="DAD8D9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External load</a:t>
            </a:r>
          </a:p>
        </p:txBody>
      </p:sp>
      <p:sp>
        <p:nvSpPr>
          <p:cNvPr id="79" name="Rounded Rectangle 78">
            <a:extLst>
              <a:ext uri="{FF2B5EF4-FFF2-40B4-BE49-F238E27FC236}">
                <a16:creationId xmlns:a16="http://schemas.microsoft.com/office/drawing/2014/main" id="{808CD166-0498-9E43-8CD3-9B410893B245}"/>
              </a:ext>
            </a:extLst>
          </p:cNvPr>
          <p:cNvSpPr/>
          <p:nvPr/>
        </p:nvSpPr>
        <p:spPr>
          <a:xfrm>
            <a:off x="4621312" y="5739636"/>
            <a:ext cx="1345842" cy="497830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dirty="0">
                <a:solidFill>
                  <a:schemeClr val="tx1"/>
                </a:solidFill>
              </a:rPr>
              <a:t>Load</a:t>
            </a:r>
          </a:p>
        </p:txBody>
      </p:sp>
      <p:cxnSp>
        <p:nvCxnSpPr>
          <p:cNvPr id="81" name="Straight Arrow Connector 80">
            <a:extLst>
              <a:ext uri="{FF2B5EF4-FFF2-40B4-BE49-F238E27FC236}">
                <a16:creationId xmlns:a16="http://schemas.microsoft.com/office/drawing/2014/main" id="{D689CE58-EC7D-7642-99D9-13DE88EA4C01}"/>
              </a:ext>
            </a:extLst>
          </p:cNvPr>
          <p:cNvCxnSpPr>
            <a:cxnSpLocks/>
            <a:stCxn id="76" idx="2"/>
          </p:cNvCxnSpPr>
          <p:nvPr/>
        </p:nvCxnSpPr>
        <p:spPr>
          <a:xfrm>
            <a:off x="3553428" y="5758694"/>
            <a:ext cx="1067883" cy="10851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82" name="Straight Arrow Connector 81">
            <a:extLst>
              <a:ext uri="{FF2B5EF4-FFF2-40B4-BE49-F238E27FC236}">
                <a16:creationId xmlns:a16="http://schemas.microsoft.com/office/drawing/2014/main" id="{A04679E1-8940-184D-B47C-748FDCA82BA3}"/>
              </a:ext>
            </a:extLst>
          </p:cNvPr>
          <p:cNvCxnSpPr>
            <a:cxnSpLocks/>
            <a:stCxn id="78" idx="0"/>
          </p:cNvCxnSpPr>
          <p:nvPr/>
        </p:nvCxnSpPr>
        <p:spPr>
          <a:xfrm flipV="1">
            <a:off x="3553428" y="6145556"/>
            <a:ext cx="1067883" cy="1060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7" name="Rounded Rectangle 86">
            <a:extLst>
              <a:ext uri="{FF2B5EF4-FFF2-40B4-BE49-F238E27FC236}">
                <a16:creationId xmlns:a16="http://schemas.microsoft.com/office/drawing/2014/main" id="{2296FA0B-D186-4647-A20D-53B25E374304}"/>
              </a:ext>
            </a:extLst>
          </p:cNvPr>
          <p:cNvSpPr/>
          <p:nvPr/>
        </p:nvSpPr>
        <p:spPr>
          <a:xfrm>
            <a:off x="2659634" y="4675828"/>
            <a:ext cx="1731696" cy="320817"/>
          </a:xfrm>
          <a:prstGeom prst="roundRect">
            <a:avLst/>
          </a:prstGeom>
          <a:solidFill>
            <a:srgbClr val="DAD8D9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Push-off Distance</a:t>
            </a:r>
          </a:p>
        </p:txBody>
      </p:sp>
      <p:sp>
        <p:nvSpPr>
          <p:cNvPr id="88" name="Rounded Rectangle 87">
            <a:extLst>
              <a:ext uri="{FF2B5EF4-FFF2-40B4-BE49-F238E27FC236}">
                <a16:creationId xmlns:a16="http://schemas.microsoft.com/office/drawing/2014/main" id="{D2737B5D-D3E5-434C-927E-FD96A7636830}"/>
              </a:ext>
            </a:extLst>
          </p:cNvPr>
          <p:cNvSpPr/>
          <p:nvPr/>
        </p:nvSpPr>
        <p:spPr>
          <a:xfrm>
            <a:off x="9276581" y="442275"/>
            <a:ext cx="1313455" cy="32081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Max Force</a:t>
            </a:r>
          </a:p>
        </p:txBody>
      </p:sp>
      <p:sp>
        <p:nvSpPr>
          <p:cNvPr id="89" name="Rounded Rectangle 88">
            <a:extLst>
              <a:ext uri="{FF2B5EF4-FFF2-40B4-BE49-F238E27FC236}">
                <a16:creationId xmlns:a16="http://schemas.microsoft.com/office/drawing/2014/main" id="{CF8479FF-A699-5440-B2C9-004909F9BDB5}"/>
              </a:ext>
            </a:extLst>
          </p:cNvPr>
          <p:cNvSpPr/>
          <p:nvPr/>
        </p:nvSpPr>
        <p:spPr>
          <a:xfrm>
            <a:off x="8648843" y="2152136"/>
            <a:ext cx="1313455" cy="32081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Force Percentage</a:t>
            </a:r>
          </a:p>
        </p:txBody>
      </p:sp>
      <p:sp>
        <p:nvSpPr>
          <p:cNvPr id="90" name="Right Arrow 89">
            <a:extLst>
              <a:ext uri="{FF2B5EF4-FFF2-40B4-BE49-F238E27FC236}">
                <a16:creationId xmlns:a16="http://schemas.microsoft.com/office/drawing/2014/main" id="{E408AFC8-D10C-1648-A0D9-8458D07A36D7}"/>
              </a:ext>
            </a:extLst>
          </p:cNvPr>
          <p:cNvSpPr/>
          <p:nvPr/>
        </p:nvSpPr>
        <p:spPr>
          <a:xfrm>
            <a:off x="8234063" y="682888"/>
            <a:ext cx="378926" cy="236024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F5856E15-D3EB-A04E-9D91-C98314E3C73A}"/>
              </a:ext>
            </a:extLst>
          </p:cNvPr>
          <p:cNvSpPr/>
          <p:nvPr/>
        </p:nvSpPr>
        <p:spPr>
          <a:xfrm>
            <a:off x="10755640" y="835894"/>
            <a:ext cx="1313455" cy="32081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Viscous Force</a:t>
            </a:r>
          </a:p>
        </p:txBody>
      </p:sp>
      <p:sp>
        <p:nvSpPr>
          <p:cNvPr id="92" name="Right Arrow 91">
            <a:extLst>
              <a:ext uri="{FF2B5EF4-FFF2-40B4-BE49-F238E27FC236}">
                <a16:creationId xmlns:a16="http://schemas.microsoft.com/office/drawing/2014/main" id="{EDC15712-45B5-C848-8CAB-BD68F17B1690}"/>
              </a:ext>
            </a:extLst>
          </p:cNvPr>
          <p:cNvSpPr/>
          <p:nvPr/>
        </p:nvSpPr>
        <p:spPr>
          <a:xfrm>
            <a:off x="8213760" y="2198227"/>
            <a:ext cx="378926" cy="236024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cxnSp>
        <p:nvCxnSpPr>
          <p:cNvPr id="94" name="Straight Arrow Connector 93">
            <a:extLst>
              <a:ext uri="{FF2B5EF4-FFF2-40B4-BE49-F238E27FC236}">
                <a16:creationId xmlns:a16="http://schemas.microsoft.com/office/drawing/2014/main" id="{90338A44-31DB-5540-9BAE-070741C34EBD}"/>
              </a:ext>
            </a:extLst>
          </p:cNvPr>
          <p:cNvCxnSpPr>
            <a:cxnSpLocks/>
          </p:cNvCxnSpPr>
          <p:nvPr/>
        </p:nvCxnSpPr>
        <p:spPr>
          <a:xfrm>
            <a:off x="10228794" y="766567"/>
            <a:ext cx="0" cy="219497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95" name="Straight Arrow Connector 94">
            <a:extLst>
              <a:ext uri="{FF2B5EF4-FFF2-40B4-BE49-F238E27FC236}">
                <a16:creationId xmlns:a16="http://schemas.microsoft.com/office/drawing/2014/main" id="{F17D6EB6-4159-F34A-AEED-DAEFB5EF434A}"/>
              </a:ext>
            </a:extLst>
          </p:cNvPr>
          <p:cNvCxnSpPr>
            <a:cxnSpLocks/>
          </p:cNvCxnSpPr>
          <p:nvPr/>
        </p:nvCxnSpPr>
        <p:spPr>
          <a:xfrm>
            <a:off x="9514429" y="2502398"/>
            <a:ext cx="0" cy="45914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9" name="Rounded Rectangle 98">
            <a:extLst>
              <a:ext uri="{FF2B5EF4-FFF2-40B4-BE49-F238E27FC236}">
                <a16:creationId xmlns:a16="http://schemas.microsoft.com/office/drawing/2014/main" id="{269C6A04-376C-4546-A542-876F02F6183B}"/>
              </a:ext>
            </a:extLst>
          </p:cNvPr>
          <p:cNvSpPr/>
          <p:nvPr/>
        </p:nvSpPr>
        <p:spPr>
          <a:xfrm>
            <a:off x="9646623" y="4346229"/>
            <a:ext cx="1313455" cy="3208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Generated Force</a:t>
            </a:r>
          </a:p>
        </p:txBody>
      </p:sp>
      <p:cxnSp>
        <p:nvCxnSpPr>
          <p:cNvPr id="100" name="Straight Arrow Connector 99">
            <a:extLst>
              <a:ext uri="{FF2B5EF4-FFF2-40B4-BE49-F238E27FC236}">
                <a16:creationId xmlns:a16="http://schemas.microsoft.com/office/drawing/2014/main" id="{02CED357-910D-5C4E-8913-45DC35594971}"/>
              </a:ext>
            </a:extLst>
          </p:cNvPr>
          <p:cNvCxnSpPr>
            <a:cxnSpLocks/>
          </p:cNvCxnSpPr>
          <p:nvPr/>
        </p:nvCxnSpPr>
        <p:spPr>
          <a:xfrm>
            <a:off x="10450496" y="3282361"/>
            <a:ext cx="0" cy="10653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2" name="Right Arrow 101">
            <a:extLst>
              <a:ext uri="{FF2B5EF4-FFF2-40B4-BE49-F238E27FC236}">
                <a16:creationId xmlns:a16="http://schemas.microsoft.com/office/drawing/2014/main" id="{F668C2B4-3FB8-1D48-AB4F-EE62562C3A0F}"/>
              </a:ext>
            </a:extLst>
          </p:cNvPr>
          <p:cNvSpPr/>
          <p:nvPr/>
        </p:nvSpPr>
        <p:spPr>
          <a:xfrm>
            <a:off x="8213760" y="3679920"/>
            <a:ext cx="378926" cy="236024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103" name="Rounded Rectangle 102">
            <a:extLst>
              <a:ext uri="{FF2B5EF4-FFF2-40B4-BE49-F238E27FC236}">
                <a16:creationId xmlns:a16="http://schemas.microsoft.com/office/drawing/2014/main" id="{79AA6AA8-2BB1-D549-B667-77DE67298337}"/>
              </a:ext>
            </a:extLst>
          </p:cNvPr>
          <p:cNvSpPr/>
          <p:nvPr/>
        </p:nvSpPr>
        <p:spPr>
          <a:xfrm>
            <a:off x="9276580" y="4924288"/>
            <a:ext cx="2792515" cy="3208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Total Force</a:t>
            </a:r>
          </a:p>
        </p:txBody>
      </p:sp>
      <p:cxnSp>
        <p:nvCxnSpPr>
          <p:cNvPr id="104" name="Straight Arrow Connector 103">
            <a:extLst>
              <a:ext uri="{FF2B5EF4-FFF2-40B4-BE49-F238E27FC236}">
                <a16:creationId xmlns:a16="http://schemas.microsoft.com/office/drawing/2014/main" id="{C8B47A23-F670-954C-B9D2-B98612E3B420}"/>
              </a:ext>
            </a:extLst>
          </p:cNvPr>
          <p:cNvCxnSpPr>
            <a:cxnSpLocks/>
          </p:cNvCxnSpPr>
          <p:nvPr/>
        </p:nvCxnSpPr>
        <p:spPr>
          <a:xfrm>
            <a:off x="9917227" y="3961371"/>
            <a:ext cx="0" cy="384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6" name="Straight Arrow Connector 105">
            <a:extLst>
              <a:ext uri="{FF2B5EF4-FFF2-40B4-BE49-F238E27FC236}">
                <a16:creationId xmlns:a16="http://schemas.microsoft.com/office/drawing/2014/main" id="{C1E752AA-EEF7-744B-BF05-BF6CDC6A4B44}"/>
              </a:ext>
            </a:extLst>
          </p:cNvPr>
          <p:cNvCxnSpPr>
            <a:cxnSpLocks/>
          </p:cNvCxnSpPr>
          <p:nvPr/>
        </p:nvCxnSpPr>
        <p:spPr>
          <a:xfrm>
            <a:off x="11532383" y="1163085"/>
            <a:ext cx="0" cy="37602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8" name="TextBox 107">
            <a:extLst>
              <a:ext uri="{FF2B5EF4-FFF2-40B4-BE49-F238E27FC236}">
                <a16:creationId xmlns:a16="http://schemas.microsoft.com/office/drawing/2014/main" id="{87BFF5FF-FF46-E74E-8888-5143F43EF9FA}"/>
              </a:ext>
            </a:extLst>
          </p:cNvPr>
          <p:cNvSpPr txBox="1"/>
          <p:nvPr/>
        </p:nvSpPr>
        <p:spPr>
          <a:xfrm>
            <a:off x="8612989" y="1946042"/>
            <a:ext cx="13885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" dirty="0"/>
              <a:t>D</a:t>
            </a:r>
            <a:r>
              <a:rPr lang="en-RS" sz="800" dirty="0"/>
              <a:t>epends on current distance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6A4C2F1B-3E7C-274A-92B4-34549BE52DED}"/>
              </a:ext>
            </a:extLst>
          </p:cNvPr>
          <p:cNvSpPr txBox="1"/>
          <p:nvPr/>
        </p:nvSpPr>
        <p:spPr>
          <a:xfrm>
            <a:off x="10746427" y="614076"/>
            <a:ext cx="1361270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" dirty="0"/>
              <a:t>D</a:t>
            </a:r>
            <a:r>
              <a:rPr lang="en-RS" sz="800" dirty="0"/>
              <a:t>epends on current velocity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12CB73EA-3DE7-434B-9271-D6DB550A36FE}"/>
              </a:ext>
            </a:extLst>
          </p:cNvPr>
          <p:cNvSpPr txBox="1"/>
          <p:nvPr/>
        </p:nvSpPr>
        <p:spPr>
          <a:xfrm>
            <a:off x="8572742" y="3447958"/>
            <a:ext cx="122822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800" dirty="0"/>
              <a:t>D</a:t>
            </a:r>
            <a:r>
              <a:rPr lang="en-RS" sz="800" dirty="0"/>
              <a:t>epends on current time</a:t>
            </a:r>
          </a:p>
        </p:txBody>
      </p:sp>
      <p:sp>
        <p:nvSpPr>
          <p:cNvPr id="111" name="Rounded Rectangle 110">
            <a:extLst>
              <a:ext uri="{FF2B5EF4-FFF2-40B4-BE49-F238E27FC236}">
                <a16:creationId xmlns:a16="http://schemas.microsoft.com/office/drawing/2014/main" id="{879C2D89-9E4D-1141-A30A-5CD8BA5AD811}"/>
              </a:ext>
            </a:extLst>
          </p:cNvPr>
          <p:cNvSpPr/>
          <p:nvPr/>
        </p:nvSpPr>
        <p:spPr>
          <a:xfrm>
            <a:off x="6587430" y="5572756"/>
            <a:ext cx="1313455" cy="320817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bg1"/>
                </a:solidFill>
              </a:rPr>
              <a:t>Weight</a:t>
            </a:r>
          </a:p>
        </p:txBody>
      </p:sp>
      <p:sp>
        <p:nvSpPr>
          <p:cNvPr id="112" name="Rounded Rectangle 111">
            <a:extLst>
              <a:ext uri="{FF2B5EF4-FFF2-40B4-BE49-F238E27FC236}">
                <a16:creationId xmlns:a16="http://schemas.microsoft.com/office/drawing/2014/main" id="{C96B0494-F19A-274A-B046-AABC8B15DCCC}"/>
              </a:ext>
            </a:extLst>
          </p:cNvPr>
          <p:cNvSpPr/>
          <p:nvPr/>
        </p:nvSpPr>
        <p:spPr>
          <a:xfrm>
            <a:off x="6587429" y="6119245"/>
            <a:ext cx="1313455" cy="320817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bg1"/>
                </a:solidFill>
              </a:rPr>
              <a:t>Mass</a:t>
            </a:r>
          </a:p>
        </p:txBody>
      </p:sp>
      <p:sp>
        <p:nvSpPr>
          <p:cNvPr id="113" name="Rounded Rectangle 112">
            <a:extLst>
              <a:ext uri="{FF2B5EF4-FFF2-40B4-BE49-F238E27FC236}">
                <a16:creationId xmlns:a16="http://schemas.microsoft.com/office/drawing/2014/main" id="{60FC5FB3-7756-9348-9D2E-405B0E5A8736}"/>
              </a:ext>
            </a:extLst>
          </p:cNvPr>
          <p:cNvSpPr/>
          <p:nvPr/>
        </p:nvSpPr>
        <p:spPr>
          <a:xfrm>
            <a:off x="9276579" y="5569704"/>
            <a:ext cx="2792515" cy="3208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Propulsive Force</a:t>
            </a:r>
          </a:p>
        </p:txBody>
      </p:sp>
      <p:cxnSp>
        <p:nvCxnSpPr>
          <p:cNvPr id="114" name="Straight Arrow Connector 113">
            <a:extLst>
              <a:ext uri="{FF2B5EF4-FFF2-40B4-BE49-F238E27FC236}">
                <a16:creationId xmlns:a16="http://schemas.microsoft.com/office/drawing/2014/main" id="{D6FA970E-93C0-724F-ABFF-581AAE29E961}"/>
              </a:ext>
            </a:extLst>
          </p:cNvPr>
          <p:cNvCxnSpPr>
            <a:cxnSpLocks/>
            <a:stCxn id="103" idx="2"/>
            <a:endCxn id="113" idx="0"/>
          </p:cNvCxnSpPr>
          <p:nvPr/>
        </p:nvCxnSpPr>
        <p:spPr>
          <a:xfrm flipH="1">
            <a:off x="10672837" y="5245105"/>
            <a:ext cx="1" cy="3245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ABD9E358-3C90-124C-8F62-90AD49E98297}"/>
              </a:ext>
            </a:extLst>
          </p:cNvPr>
          <p:cNvCxnSpPr>
            <a:cxnSpLocks/>
            <a:stCxn id="111" idx="3"/>
            <a:endCxn id="113" idx="1"/>
          </p:cNvCxnSpPr>
          <p:nvPr/>
        </p:nvCxnSpPr>
        <p:spPr>
          <a:xfrm flipV="1">
            <a:off x="7900885" y="5730113"/>
            <a:ext cx="1375694" cy="30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0" name="TextBox 119">
            <a:extLst>
              <a:ext uri="{FF2B5EF4-FFF2-40B4-BE49-F238E27FC236}">
                <a16:creationId xmlns:a16="http://schemas.microsoft.com/office/drawing/2014/main" id="{38C29D96-79BF-E54F-86B2-143507A7443D}"/>
              </a:ext>
            </a:extLst>
          </p:cNvPr>
          <p:cNvSpPr txBox="1"/>
          <p:nvPr/>
        </p:nvSpPr>
        <p:spPr>
          <a:xfrm>
            <a:off x="9768137" y="2671168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S" dirty="0"/>
              <a:t>X</a:t>
            </a: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83AE2F66-3501-EB46-B79F-017F40288019}"/>
              </a:ext>
            </a:extLst>
          </p:cNvPr>
          <p:cNvSpPr txBox="1"/>
          <p:nvPr/>
        </p:nvSpPr>
        <p:spPr>
          <a:xfrm>
            <a:off x="11513886" y="4466247"/>
            <a:ext cx="255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S" dirty="0"/>
              <a:t>-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AA514FC4-7885-B540-8D68-A361E5D06479}"/>
              </a:ext>
            </a:extLst>
          </p:cNvPr>
          <p:cNvSpPr txBox="1"/>
          <p:nvPr/>
        </p:nvSpPr>
        <p:spPr>
          <a:xfrm>
            <a:off x="8959142" y="5370304"/>
            <a:ext cx="255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S" dirty="0"/>
              <a:t>-</a:t>
            </a:r>
          </a:p>
        </p:txBody>
      </p:sp>
      <p:sp>
        <p:nvSpPr>
          <p:cNvPr id="123" name="Rounded Rectangle 122">
            <a:extLst>
              <a:ext uri="{FF2B5EF4-FFF2-40B4-BE49-F238E27FC236}">
                <a16:creationId xmlns:a16="http://schemas.microsoft.com/office/drawing/2014/main" id="{FC20B137-6096-044C-946E-0C1F678BEF06}"/>
              </a:ext>
            </a:extLst>
          </p:cNvPr>
          <p:cNvSpPr/>
          <p:nvPr/>
        </p:nvSpPr>
        <p:spPr>
          <a:xfrm>
            <a:off x="9289885" y="6106606"/>
            <a:ext cx="2792515" cy="320817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Acceleration</a:t>
            </a:r>
          </a:p>
        </p:txBody>
      </p:sp>
      <p:cxnSp>
        <p:nvCxnSpPr>
          <p:cNvPr id="124" name="Straight Arrow Connector 123">
            <a:extLst>
              <a:ext uri="{FF2B5EF4-FFF2-40B4-BE49-F238E27FC236}">
                <a16:creationId xmlns:a16="http://schemas.microsoft.com/office/drawing/2014/main" id="{502DA3A3-D848-F94E-8CCC-7A22E18FD302}"/>
              </a:ext>
            </a:extLst>
          </p:cNvPr>
          <p:cNvCxnSpPr>
            <a:cxnSpLocks/>
          </p:cNvCxnSpPr>
          <p:nvPr/>
        </p:nvCxnSpPr>
        <p:spPr>
          <a:xfrm flipV="1">
            <a:off x="7900884" y="6277525"/>
            <a:ext cx="1389001" cy="126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5" name="Straight Arrow Connector 124">
            <a:extLst>
              <a:ext uri="{FF2B5EF4-FFF2-40B4-BE49-F238E27FC236}">
                <a16:creationId xmlns:a16="http://schemas.microsoft.com/office/drawing/2014/main" id="{DBCA7E3C-2437-AD47-A711-7194010A5FD0}"/>
              </a:ext>
            </a:extLst>
          </p:cNvPr>
          <p:cNvCxnSpPr>
            <a:cxnSpLocks/>
            <a:endCxn id="123" idx="0"/>
          </p:cNvCxnSpPr>
          <p:nvPr/>
        </p:nvCxnSpPr>
        <p:spPr>
          <a:xfrm>
            <a:off x="10672837" y="5891516"/>
            <a:ext cx="0" cy="21509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27" name="Right Arrow 126">
            <a:extLst>
              <a:ext uri="{FF2B5EF4-FFF2-40B4-BE49-F238E27FC236}">
                <a16:creationId xmlns:a16="http://schemas.microsoft.com/office/drawing/2014/main" id="{B2CB6AC5-A662-C344-ABB6-170F5A49312F}"/>
              </a:ext>
            </a:extLst>
          </p:cNvPr>
          <p:cNvSpPr/>
          <p:nvPr/>
        </p:nvSpPr>
        <p:spPr>
          <a:xfrm>
            <a:off x="6089501" y="5881377"/>
            <a:ext cx="378926" cy="236024"/>
          </a:xfrm>
          <a:prstGeom prst="rightArrow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RS"/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0EEBDE34-8690-AA4F-932C-7B681A4486B0}"/>
              </a:ext>
            </a:extLst>
          </p:cNvPr>
          <p:cNvSpPr txBox="1"/>
          <p:nvPr/>
        </p:nvSpPr>
        <p:spPr>
          <a:xfrm>
            <a:off x="8769700" y="5932735"/>
            <a:ext cx="4908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S" dirty="0"/>
              <a:t>1/x</a:t>
            </a:r>
          </a:p>
        </p:txBody>
      </p:sp>
      <p:sp>
        <p:nvSpPr>
          <p:cNvPr id="66" name="Rounded Rectangle 65">
            <a:extLst>
              <a:ext uri="{FF2B5EF4-FFF2-40B4-BE49-F238E27FC236}">
                <a16:creationId xmlns:a16="http://schemas.microsoft.com/office/drawing/2014/main" id="{C63D2E63-62A0-324D-ACC8-A58E078518D5}"/>
              </a:ext>
            </a:extLst>
          </p:cNvPr>
          <p:cNvSpPr/>
          <p:nvPr/>
        </p:nvSpPr>
        <p:spPr>
          <a:xfrm>
            <a:off x="8696440" y="3640648"/>
            <a:ext cx="1635978" cy="320817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RS" sz="1200" dirty="0">
                <a:solidFill>
                  <a:schemeClr val="tx1"/>
                </a:solidFill>
              </a:rPr>
              <a:t>Activation Percentage</a:t>
            </a:r>
          </a:p>
        </p:txBody>
      </p:sp>
      <p:cxnSp>
        <p:nvCxnSpPr>
          <p:cNvPr id="70" name="Straight Arrow Connector 69">
            <a:extLst>
              <a:ext uri="{FF2B5EF4-FFF2-40B4-BE49-F238E27FC236}">
                <a16:creationId xmlns:a16="http://schemas.microsoft.com/office/drawing/2014/main" id="{3FDEB40E-2B28-7446-8E56-ED11BCED2FF4}"/>
              </a:ext>
            </a:extLst>
          </p:cNvPr>
          <p:cNvCxnSpPr>
            <a:cxnSpLocks/>
          </p:cNvCxnSpPr>
          <p:nvPr/>
        </p:nvCxnSpPr>
        <p:spPr>
          <a:xfrm flipH="1">
            <a:off x="10332418" y="4673936"/>
            <a:ext cx="1" cy="24935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3" name="TextBox 72">
            <a:extLst>
              <a:ext uri="{FF2B5EF4-FFF2-40B4-BE49-F238E27FC236}">
                <a16:creationId xmlns:a16="http://schemas.microsoft.com/office/drawing/2014/main" id="{9F6376D7-F49F-C345-8C8A-F6349151AA41}"/>
              </a:ext>
            </a:extLst>
          </p:cNvPr>
          <p:cNvSpPr txBox="1"/>
          <p:nvPr/>
        </p:nvSpPr>
        <p:spPr>
          <a:xfrm>
            <a:off x="10035386" y="4063488"/>
            <a:ext cx="3048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RS" dirty="0"/>
              <a:t>X</a:t>
            </a:r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DDA510A3-F495-F640-B386-B133B28877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2345" y="1648533"/>
            <a:ext cx="1354526" cy="1384101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11033AE2-A615-A44C-8BFF-8E3932175A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7595" y="3153405"/>
            <a:ext cx="1354169" cy="1383736"/>
          </a:xfrm>
          <a:prstGeom prst="rect">
            <a:avLst/>
          </a:prstGeom>
        </p:spPr>
      </p:pic>
      <p:pic>
        <p:nvPicPr>
          <p:cNvPr id="74" name="Picture 73">
            <a:extLst>
              <a:ext uri="{FF2B5EF4-FFF2-40B4-BE49-F238E27FC236}">
                <a16:creationId xmlns:a16="http://schemas.microsoft.com/office/drawing/2014/main" id="{BEDDC394-C6F1-4143-90AB-12C945A92B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92345" y="144026"/>
            <a:ext cx="1354169" cy="1383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0590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1158</TotalTime>
  <Words>106</Words>
  <Application>Microsoft Macintosh PowerPoint</Application>
  <PresentationFormat>Widescreen</PresentationFormat>
  <Paragraphs>61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Mladen Jovanovic</dc:creator>
  <cp:lastModifiedBy>Mladen Jovanovic</cp:lastModifiedBy>
  <cp:revision>53</cp:revision>
  <dcterms:created xsi:type="dcterms:W3CDTF">2018-02-18T20:35:10Z</dcterms:created>
  <dcterms:modified xsi:type="dcterms:W3CDTF">2020-01-20T23:41:54Z</dcterms:modified>
</cp:coreProperties>
</file>

<file path=docProps/thumbnail.jpeg>
</file>